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5" r:id="rId5"/>
    <p:sldId id="27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2" r:id="rId21"/>
    <p:sldId id="274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B8F25-8F49-4D93-BCE5-E6B2EA093F66}" type="datetimeFigureOut">
              <a:rPr lang="zh-TW" altLang="en-US" smtClean="0"/>
              <a:pPr/>
              <a:t>2010/12/1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97F47-9FF0-46D2-BAD0-6C53EAB14D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Chapter 5 </a:t>
            </a:r>
            <a:br>
              <a:rPr lang="en-US" altLang="zh-TW" dirty="0" smtClean="0"/>
            </a:br>
            <a:r>
              <a:rPr lang="en-US" altLang="zh-TW" dirty="0" smtClean="0"/>
              <a:t>The Expectation Hypothesis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資管所 周立軒、謝昌宏</a:t>
            </a:r>
            <a:endParaRPr lang="en-US" altLang="zh-TW" dirty="0" smtClean="0"/>
          </a:p>
          <a:p>
            <a:r>
              <a:rPr lang="zh-TW" altLang="en-US" dirty="0" smtClean="0"/>
              <a:t>指導老師：戴天時 教授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5.2 Present Value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Because the expectation hypothesis is consistent with risk-neutral economy. Hence, we obtain the following result:</a:t>
            </a:r>
            <a:endParaRPr lang="zh-TW" altLang="en-US" dirty="0"/>
          </a:p>
        </p:txBody>
      </p:sp>
      <p:pic>
        <p:nvPicPr>
          <p:cNvPr id="5" name="圖片 4" descr="圖片1.jpg"/>
          <p:cNvPicPr>
            <a:picLocks noChangeAspect="1"/>
          </p:cNvPicPr>
          <p:nvPr/>
        </p:nvPicPr>
        <p:blipFill>
          <a:blip r:embed="rId2" cstate="print"/>
          <a:srcRect t="56673" b="6998"/>
          <a:stretch>
            <a:fillRect/>
          </a:stretch>
        </p:blipFill>
        <p:spPr>
          <a:xfrm>
            <a:off x="500034" y="3286124"/>
            <a:ext cx="7858180" cy="278608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5.2 Present Value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71490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The second motivation can be obtained by rewriting the expression (5.2):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By the iteration process, and recalled P(T,T) = 1, we obtain:</a:t>
            </a:r>
          </a:p>
          <a:p>
            <a:pPr>
              <a:buNone/>
            </a:pPr>
            <a:endParaRPr lang="en-US" altLang="zh-TW" dirty="0"/>
          </a:p>
        </p:txBody>
      </p:sp>
      <p:pic>
        <p:nvPicPr>
          <p:cNvPr id="4" name="圖片 3" descr="圖片2.jpg"/>
          <p:cNvPicPr>
            <a:picLocks noChangeAspect="1"/>
          </p:cNvPicPr>
          <p:nvPr/>
        </p:nvPicPr>
        <p:blipFill>
          <a:blip r:embed="rId2" cstate="print"/>
          <a:srcRect l="19423" t="33620" b="35162"/>
          <a:stretch>
            <a:fillRect/>
          </a:stretch>
        </p:blipFill>
        <p:spPr>
          <a:xfrm>
            <a:off x="1857356" y="2214554"/>
            <a:ext cx="6000792" cy="1285883"/>
          </a:xfrm>
          <a:prstGeom prst="rect">
            <a:avLst/>
          </a:prstGeom>
        </p:spPr>
      </p:pic>
      <p:pic>
        <p:nvPicPr>
          <p:cNvPr id="5" name="圖片 4" descr="圖片3.jpg"/>
          <p:cNvPicPr>
            <a:picLocks noChangeAspect="1"/>
          </p:cNvPicPr>
          <p:nvPr/>
        </p:nvPicPr>
        <p:blipFill>
          <a:blip r:embed="rId3" cstate="print"/>
          <a:srcRect t="15898" b="65501"/>
          <a:stretch>
            <a:fillRect/>
          </a:stretch>
        </p:blipFill>
        <p:spPr>
          <a:xfrm>
            <a:off x="928662" y="4500570"/>
            <a:ext cx="7072362" cy="11430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This second version of the expectation hypothesis involves the different maturities forward rates.</a:t>
            </a:r>
          </a:p>
          <a:p>
            <a:r>
              <a:rPr lang="en-US" altLang="zh-TW" dirty="0" smtClean="0"/>
              <a:t>Define the second risk premium:</a:t>
            </a:r>
          </a:p>
          <a:p>
            <a:endParaRPr lang="zh-TW" altLang="en-US" dirty="0"/>
          </a:p>
        </p:txBody>
      </p:sp>
      <p:pic>
        <p:nvPicPr>
          <p:cNvPr id="4" name="圖片 3" descr="圖片4.png"/>
          <p:cNvPicPr>
            <a:picLocks noChangeAspect="1"/>
          </p:cNvPicPr>
          <p:nvPr/>
        </p:nvPicPr>
        <p:blipFill>
          <a:blip r:embed="rId2" cstate="print"/>
          <a:srcRect t="35396" b="44523"/>
          <a:stretch>
            <a:fillRect/>
          </a:stretch>
        </p:blipFill>
        <p:spPr>
          <a:xfrm>
            <a:off x="857224" y="4071942"/>
            <a:ext cx="7000924" cy="121444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Expression (5.4) is the difference between the forward rate at time t for date T and the expected spot rate for date T</a:t>
            </a:r>
          </a:p>
          <a:p>
            <a:r>
              <a:rPr lang="en-US" altLang="zh-TW" dirty="0" smtClean="0"/>
              <a:t>There are two interpretations 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pic>
        <p:nvPicPr>
          <p:cNvPr id="20" name="內容版面配置區 19" descr="圖片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1428736"/>
            <a:ext cx="6539111" cy="4987137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Supposed we stand at time t and want to borrow funds at future date , time T. We have two way to do so:</a:t>
            </a:r>
          </a:p>
          <a:p>
            <a:pPr lvl="1"/>
            <a:r>
              <a:rPr lang="en-US" altLang="zh-TW" dirty="0" smtClean="0"/>
              <a:t>1. Wait until time T to borrow. We will  borrow at the spot rate r(T). But now we only can predict r(T) according to the probability distribution. The most possible r(T) we can borrow at is </a:t>
            </a:r>
            <a:r>
              <a:rPr lang="en-US" altLang="zh-TW" dirty="0" smtClean="0">
                <a:ea typeface="新細明體" pitchFamily="18" charset="-120"/>
              </a:rPr>
              <a:t>E</a:t>
            </a:r>
            <a:r>
              <a:rPr lang="en-US" altLang="zh-TW" baseline="-25000" dirty="0" smtClean="0">
                <a:ea typeface="新細明體" pitchFamily="18" charset="-120"/>
              </a:rPr>
              <a:t>t</a:t>
            </a:r>
            <a:r>
              <a:rPr lang="en-US" altLang="zh-TW" dirty="0" smtClean="0">
                <a:ea typeface="新細明體" pitchFamily="18" charset="-120"/>
              </a:rPr>
              <a:t>(r(T))</a:t>
            </a:r>
          </a:p>
          <a:p>
            <a:pPr lvl="1"/>
            <a:r>
              <a:rPr lang="en-US" altLang="zh-TW" dirty="0" smtClean="0"/>
              <a:t>2. We now borrow at the future rate f(</a:t>
            </a:r>
            <a:r>
              <a:rPr lang="en-US" altLang="zh-TW" dirty="0" err="1" smtClean="0"/>
              <a:t>t,T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So, the first interpretation to expression (5.4) is the premium one is willing to pay to avoid the risk of waiting to borrow.</a:t>
            </a: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second interpretation is more simple. It uses forward rate as the estimator to measure the bias of expected spot rate at time T.</a:t>
            </a:r>
          </a:p>
          <a:p>
            <a:r>
              <a:rPr lang="en-US" altLang="zh-TW" dirty="0" smtClean="0"/>
              <a:t>The unbiased forward rate form for expectations hypothesis is:</a:t>
            </a:r>
          </a:p>
          <a:p>
            <a:endParaRPr lang="zh-TW" altLang="en-US" dirty="0"/>
          </a:p>
        </p:txBody>
      </p:sp>
      <p:pic>
        <p:nvPicPr>
          <p:cNvPr id="4" name="圖片 3" descr="圖片6.jpg"/>
          <p:cNvPicPr>
            <a:picLocks noChangeAspect="1"/>
          </p:cNvPicPr>
          <p:nvPr/>
        </p:nvPicPr>
        <p:blipFill>
          <a:blip r:embed="rId2" cstate="print"/>
          <a:srcRect t="33671" b="53983"/>
          <a:stretch>
            <a:fillRect/>
          </a:stretch>
        </p:blipFill>
        <p:spPr>
          <a:xfrm>
            <a:off x="714348" y="4500570"/>
            <a:ext cx="7786742" cy="114300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evidence is inconsistent with the hypothesis.</a:t>
            </a:r>
          </a:p>
          <a:p>
            <a:r>
              <a:rPr lang="en-US" altLang="zh-TW" dirty="0" smtClean="0"/>
              <a:t>The satisfaction of this hypothesis depends on many factors, such as the supply and demand of willing to borrow at time T or now, availabilities of funds, risk aversion……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Traders commonly believe the forward rate curve can predict the future spot rate</a:t>
            </a: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See example below</a:t>
            </a:r>
            <a:endParaRPr lang="zh-TW" altLang="en-US" dirty="0"/>
          </a:p>
        </p:txBody>
      </p:sp>
      <p:pic>
        <p:nvPicPr>
          <p:cNvPr id="4" name="圖片 3" descr="圖片6.jpg"/>
          <p:cNvPicPr>
            <a:picLocks noChangeAspect="1"/>
          </p:cNvPicPr>
          <p:nvPr/>
        </p:nvPicPr>
        <p:blipFill>
          <a:blip r:embed="rId2" cstate="print"/>
          <a:srcRect t="83261"/>
          <a:stretch>
            <a:fillRect/>
          </a:stretch>
        </p:blipFill>
        <p:spPr>
          <a:xfrm>
            <a:off x="928662" y="3643314"/>
            <a:ext cx="7000924" cy="142876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pic>
        <p:nvPicPr>
          <p:cNvPr id="4" name="內容版面配置區 3" descr="圖片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1357298"/>
            <a:ext cx="6643734" cy="457203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5.1: Motivation</a:t>
            </a:r>
          </a:p>
          <a:p>
            <a:r>
              <a:rPr lang="en-US" altLang="zh-TW" dirty="0" smtClean="0"/>
              <a:t>5.2: The Present  Value Form</a:t>
            </a:r>
          </a:p>
          <a:p>
            <a:r>
              <a:rPr lang="en-US" altLang="zh-TW" dirty="0" smtClean="0"/>
              <a:t>5.3: Unbiased Forward Rate Form</a:t>
            </a:r>
          </a:p>
          <a:p>
            <a:r>
              <a:rPr lang="en-US" altLang="zh-TW" dirty="0" smtClean="0"/>
              <a:t>5.4: </a:t>
            </a:r>
            <a:r>
              <a:rPr lang="en-US" altLang="zh-TW" dirty="0" smtClean="0"/>
              <a:t>Relation between the two versions of the expectations </a:t>
            </a:r>
            <a:r>
              <a:rPr lang="en-US" altLang="zh-TW" dirty="0" smtClean="0"/>
              <a:t>hypothesis</a:t>
            </a:r>
          </a:p>
          <a:p>
            <a:r>
              <a:rPr lang="en-US" altLang="zh-TW" dirty="0" smtClean="0"/>
              <a:t>5.5: Empirical illustration</a:t>
            </a: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pic>
        <p:nvPicPr>
          <p:cNvPr id="4" name="內容版面配置區 3" descr="圖片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071546"/>
            <a:ext cx="8023916" cy="5572164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5.3 Unbiased Forward Rate Form</a:t>
            </a:r>
            <a:endParaRPr lang="zh-TW" altLang="en-US" dirty="0"/>
          </a:p>
        </p:txBody>
      </p:sp>
      <p:pic>
        <p:nvPicPr>
          <p:cNvPr id="4" name="內容版面配置區 3" descr="圖片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71538" y="1142984"/>
            <a:ext cx="7143800" cy="528641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5.1 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There are more than one expectation hypothesis</a:t>
            </a:r>
          </a:p>
          <a:p>
            <a:r>
              <a:rPr lang="en-US" altLang="zh-TW" dirty="0" smtClean="0"/>
              <a:t>In this chapter, there are two expectation</a:t>
            </a:r>
          </a:p>
          <a:p>
            <a:pPr lvl="1"/>
            <a:r>
              <a:rPr lang="en-US" altLang="zh-TW" dirty="0" smtClean="0"/>
              <a:t>The first hypothesis makes us calculate present value easily</a:t>
            </a:r>
          </a:p>
          <a:p>
            <a:pPr lvl="1"/>
            <a:r>
              <a:rPr lang="en-US" altLang="zh-TW" dirty="0" smtClean="0"/>
              <a:t>The second hypothesis makes us predict future spot rate using the forward rate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5.1 Motivation</a:t>
            </a:r>
            <a:endParaRPr lang="zh-TW" altLang="en-US" dirty="0"/>
          </a:p>
        </p:txBody>
      </p:sp>
      <p:pic>
        <p:nvPicPr>
          <p:cNvPr id="4" name="內容版面配置區 3" descr="圖片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398662"/>
            <a:ext cx="7488832" cy="505467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5.1 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Figure 5.1 shows that forward rate curve can be used to predict future spot rate </a:t>
            </a:r>
          </a:p>
          <a:p>
            <a:r>
              <a:rPr lang="en-US" altLang="zh-TW" dirty="0" smtClean="0"/>
              <a:t>But, in fact, these two hypothesis are not true</a:t>
            </a:r>
            <a:endParaRPr lang="en-US" altLang="zh-TW" dirty="0" smtClean="0"/>
          </a:p>
          <a:p>
            <a:r>
              <a:rPr lang="en-US" altLang="zh-TW" dirty="0" smtClean="0"/>
              <a:t>The modified version is practically used, and later chapter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5.2 Present Value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5924"/>
          </a:xfrm>
        </p:spPr>
        <p:txBody>
          <a:bodyPr/>
          <a:lstStyle/>
          <a:p>
            <a:r>
              <a:rPr lang="en-US" altLang="zh-TW" dirty="0" smtClean="0"/>
              <a:t>The first motivation is related to the returns on zero-coupon bonds on different maturities.</a:t>
            </a:r>
          </a:p>
          <a:p>
            <a:r>
              <a:rPr lang="en-US" altLang="zh-TW" dirty="0" smtClean="0"/>
              <a:t>Define Risk Premium:</a:t>
            </a:r>
          </a:p>
          <a:p>
            <a:endParaRPr lang="zh-TW" altLang="en-US" dirty="0"/>
          </a:p>
        </p:txBody>
      </p:sp>
      <p:pic>
        <p:nvPicPr>
          <p:cNvPr id="4" name="圖片 3" descr="圖片1.jpg"/>
          <p:cNvPicPr>
            <a:picLocks noChangeAspect="1"/>
          </p:cNvPicPr>
          <p:nvPr/>
        </p:nvPicPr>
        <p:blipFill>
          <a:blip r:embed="rId2" cstate="print"/>
          <a:srcRect t="31330" b="47128"/>
          <a:stretch>
            <a:fillRect/>
          </a:stretch>
        </p:blipFill>
        <p:spPr>
          <a:xfrm>
            <a:off x="1785918" y="3357562"/>
            <a:ext cx="7000924" cy="15716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5.2 Present Value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   stands for the expected value in time t.</a:t>
            </a:r>
          </a:p>
          <a:p>
            <a:r>
              <a:rPr lang="en-US" altLang="zh-TW" dirty="0" smtClean="0"/>
              <a:t>P( t, T) stands for the price of  the T-maturity zero-coupon bond observed on time t.</a:t>
            </a:r>
          </a:p>
          <a:p>
            <a:r>
              <a:rPr lang="en-US" altLang="zh-TW" dirty="0" smtClean="0"/>
              <a:t>r(t) stands for the spot rate on time t.</a:t>
            </a:r>
            <a:endParaRPr lang="zh-TW" altLang="en-US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1643050"/>
            <a:ext cx="285752" cy="4898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5.2 Present Value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/>
              <a:t>Risk Premium </a:t>
            </a:r>
            <a:r>
              <a:rPr lang="en-US" altLang="zh-TW" dirty="0" smtClean="0"/>
              <a:t>represents the excess return above the spot rate.</a:t>
            </a:r>
          </a:p>
          <a:p>
            <a:r>
              <a:rPr lang="en-US" altLang="zh-TW" dirty="0" smtClean="0"/>
              <a:t>In the theory of investment, it’s normally believed traders are </a:t>
            </a:r>
            <a:r>
              <a:rPr lang="en-US" altLang="zh-TW" b="1" i="1" dirty="0" smtClean="0"/>
              <a:t>risk-averse. </a:t>
            </a:r>
            <a:r>
              <a:rPr lang="en-US" altLang="zh-TW" dirty="0" smtClean="0"/>
              <a:t>And the riskier the investment , the higher the expected return must be to induce traders to hold it.</a:t>
            </a:r>
            <a:endParaRPr lang="zh-TW" altLang="en-US" b="1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5.2 Present Value Form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fontScale="92500"/>
          </a:bodyPr>
          <a:lstStyle/>
          <a:p>
            <a:r>
              <a:rPr lang="en-US" altLang="zh-TW" dirty="0" smtClean="0"/>
              <a:t>Also, if investors are </a:t>
            </a:r>
            <a:r>
              <a:rPr lang="en-US" altLang="zh-TW" b="1" i="1" dirty="0" smtClean="0"/>
              <a:t>risk-neutral</a:t>
            </a:r>
            <a:r>
              <a:rPr lang="en-US" altLang="zh-TW" dirty="0" smtClean="0"/>
              <a:t>, they don’t care about risk; they care only about the expected return. </a:t>
            </a:r>
          </a:p>
          <a:p>
            <a:r>
              <a:rPr lang="en-US" altLang="zh-TW" dirty="0" smtClean="0"/>
              <a:t>In an equilibrium economy consisting only risk-neutral investors, </a:t>
            </a:r>
            <a:r>
              <a:rPr lang="en-US" altLang="zh-TW" b="1" dirty="0" smtClean="0"/>
              <a:t>the excess return must be zero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Proof: </a:t>
            </a:r>
          </a:p>
          <a:p>
            <a:pPr lvl="1"/>
            <a:r>
              <a:rPr lang="en-US" altLang="zh-TW" dirty="0" smtClean="0"/>
              <a:t>If there are two assets had different expected return, the one has highest expected return will be desired for all investors, and the other will be shunned.</a:t>
            </a:r>
          </a:p>
          <a:p>
            <a:pPr lvl="1"/>
            <a:r>
              <a:rPr lang="en-US" altLang="zh-TW" dirty="0" smtClean="0"/>
              <a:t>Supply don’t equal to demand, this situation could not be an equilibrium. 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679</Words>
  <Application>Microsoft Office PowerPoint</Application>
  <PresentationFormat>如螢幕大小 (4:3)</PresentationFormat>
  <Paragraphs>70</Paragraphs>
  <Slides>21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Office 佈景主題</vt:lpstr>
      <vt:lpstr>Chapter 5  The Expectation Hypothesis</vt:lpstr>
      <vt:lpstr>Outline</vt:lpstr>
      <vt:lpstr>5.1 Motivation</vt:lpstr>
      <vt:lpstr>5.1 Motivation</vt:lpstr>
      <vt:lpstr>5.1 Motivation</vt:lpstr>
      <vt:lpstr>5.2 Present Value Form</vt:lpstr>
      <vt:lpstr>5.2 Present Value Form</vt:lpstr>
      <vt:lpstr>5.2 Present Value Form</vt:lpstr>
      <vt:lpstr>5.2 Present Value Form</vt:lpstr>
      <vt:lpstr>5.2 Present Value Form</vt:lpstr>
      <vt:lpstr>5.2 Present Value Form</vt:lpstr>
      <vt:lpstr>5.3 Unbiased Forward Rate Form</vt:lpstr>
      <vt:lpstr>5.3 Unbiased Forward Rate Form</vt:lpstr>
      <vt:lpstr>5.3 Unbiased Forward Rate Form</vt:lpstr>
      <vt:lpstr>5.3 Unbiased Forward Rate Form</vt:lpstr>
      <vt:lpstr>5.3 Unbiased Forward Rate Form</vt:lpstr>
      <vt:lpstr>5.3 Unbiased Forward Rate Form</vt:lpstr>
      <vt:lpstr>5.3 Unbiased Forward Rate Form</vt:lpstr>
      <vt:lpstr>5.3 Unbiased Forward Rate Form</vt:lpstr>
      <vt:lpstr>5.3 Unbiased Forward Rate Form</vt:lpstr>
      <vt:lpstr>5.3 Unbiased Forward Rate Form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VIC</dc:creator>
  <cp:lastModifiedBy>vic</cp:lastModifiedBy>
  <cp:revision>27</cp:revision>
  <dcterms:created xsi:type="dcterms:W3CDTF">2010-12-01T05:25:42Z</dcterms:created>
  <dcterms:modified xsi:type="dcterms:W3CDTF">2010-12-01T13:03:27Z</dcterms:modified>
</cp:coreProperties>
</file>